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4008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jPRcDg84RoDc3fuH1PeamjGvT2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customschemas.google.com/relationships/presentationmetadata" Target="meta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Times"/>
                <a:ea typeface="Times"/>
                <a:cs typeface="Times"/>
                <a:sym typeface="Times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Times"/>
                <a:ea typeface="Times"/>
                <a:cs typeface="Times"/>
                <a:sym typeface="Times"/>
              </a:defRPr>
            </a:lvl2pPr>
            <a:lvl3pPr indent="-228600" lvl="2" marL="1371600" marR="0" rtl="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Times"/>
                <a:ea typeface="Times"/>
                <a:cs typeface="Times"/>
                <a:sym typeface="Times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Times"/>
                <a:ea typeface="Times"/>
                <a:cs typeface="Times"/>
                <a:sym typeface="Times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Times"/>
                <a:ea typeface="Times"/>
                <a:cs typeface="Times"/>
                <a:sym typeface="Times"/>
              </a:defRPr>
            </a:lvl5pPr>
            <a:lvl6pPr indent="-228600" lvl="5" marL="2743200" marR="0" rtl="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Times"/>
                <a:ea typeface="Times"/>
                <a:cs typeface="Times"/>
                <a:sym typeface="Times"/>
              </a:defRPr>
            </a:lvl6pPr>
            <a:lvl7pPr indent="-228600" lvl="6" marL="3200400" marR="0" rtl="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Times"/>
                <a:ea typeface="Times"/>
                <a:cs typeface="Times"/>
                <a:sym typeface="Times"/>
              </a:defRPr>
            </a:lvl7pPr>
            <a:lvl8pPr indent="-228600" lvl="7" marL="3657600" marR="0" rtl="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Times"/>
                <a:ea typeface="Times"/>
                <a:cs typeface="Times"/>
                <a:sym typeface="Times"/>
              </a:defRPr>
            </a:lvl8pPr>
            <a:lvl9pPr indent="-228600" lvl="8" marL="4114800" marR="0" rtl="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Times"/>
                <a:ea typeface="Times"/>
                <a:cs typeface="Times"/>
                <a:sym typeface="Time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/>
          <p:nvPr>
            <p:ph idx="10" type="dt"/>
          </p:nvPr>
        </p:nvSpPr>
        <p:spPr>
          <a:xfrm>
            <a:off x="628650" y="5932594"/>
            <a:ext cx="20574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3" name="Google Shape;13;p15"/>
          <p:cNvSpPr txBox="1"/>
          <p:nvPr>
            <p:ph idx="11" type="ftr"/>
          </p:nvPr>
        </p:nvSpPr>
        <p:spPr>
          <a:xfrm>
            <a:off x="3028950" y="5932594"/>
            <a:ext cx="30861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4" name="Google Shape;14;p15"/>
          <p:cNvSpPr txBox="1"/>
          <p:nvPr>
            <p:ph idx="12" type="sldNum"/>
          </p:nvPr>
        </p:nvSpPr>
        <p:spPr>
          <a:xfrm>
            <a:off x="6457950" y="5932594"/>
            <a:ext cx="20574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4"/>
          <p:cNvSpPr txBox="1"/>
          <p:nvPr>
            <p:ph type="title"/>
          </p:nvPr>
        </p:nvSpPr>
        <p:spPr>
          <a:xfrm>
            <a:off x="629841" y="426720"/>
            <a:ext cx="2949178" cy="14935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4"/>
          <p:cNvSpPr/>
          <p:nvPr>
            <p:ph idx="2" type="pic"/>
          </p:nvPr>
        </p:nvSpPr>
        <p:spPr>
          <a:xfrm>
            <a:off x="3887391" y="921597"/>
            <a:ext cx="4629150" cy="45487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24"/>
          <p:cNvSpPr txBox="1"/>
          <p:nvPr>
            <p:ph idx="1" type="body"/>
          </p:nvPr>
        </p:nvSpPr>
        <p:spPr>
          <a:xfrm>
            <a:off x="629841" y="1920240"/>
            <a:ext cx="2949178" cy="35574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7" name="Google Shape;67;p24"/>
          <p:cNvSpPr txBox="1"/>
          <p:nvPr>
            <p:ph idx="10" type="dt"/>
          </p:nvPr>
        </p:nvSpPr>
        <p:spPr>
          <a:xfrm>
            <a:off x="628650" y="5932594"/>
            <a:ext cx="20574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68" name="Google Shape;68;p24"/>
          <p:cNvSpPr txBox="1"/>
          <p:nvPr>
            <p:ph idx="11" type="ftr"/>
          </p:nvPr>
        </p:nvSpPr>
        <p:spPr>
          <a:xfrm>
            <a:off x="3028950" y="5932594"/>
            <a:ext cx="30861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69" name="Google Shape;69;p24"/>
          <p:cNvSpPr txBox="1"/>
          <p:nvPr>
            <p:ph idx="12" type="sldNum"/>
          </p:nvPr>
        </p:nvSpPr>
        <p:spPr>
          <a:xfrm>
            <a:off x="6457950" y="5932594"/>
            <a:ext cx="20574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5"/>
          <p:cNvSpPr txBox="1"/>
          <p:nvPr>
            <p:ph type="title"/>
          </p:nvPr>
        </p:nvSpPr>
        <p:spPr>
          <a:xfrm>
            <a:off x="628650" y="340784"/>
            <a:ext cx="7886700" cy="1237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5"/>
          <p:cNvSpPr txBox="1"/>
          <p:nvPr>
            <p:ph idx="1" type="body"/>
          </p:nvPr>
        </p:nvSpPr>
        <p:spPr>
          <a:xfrm rot="5400000">
            <a:off x="2541375" y="-208809"/>
            <a:ext cx="4061249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25"/>
          <p:cNvSpPr txBox="1"/>
          <p:nvPr>
            <p:ph idx="10" type="dt"/>
          </p:nvPr>
        </p:nvSpPr>
        <p:spPr>
          <a:xfrm>
            <a:off x="628650" y="5932594"/>
            <a:ext cx="20574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74" name="Google Shape;74;p25"/>
          <p:cNvSpPr txBox="1"/>
          <p:nvPr>
            <p:ph idx="11" type="ftr"/>
          </p:nvPr>
        </p:nvSpPr>
        <p:spPr>
          <a:xfrm>
            <a:off x="3028950" y="5932594"/>
            <a:ext cx="30861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75" name="Google Shape;75;p25"/>
          <p:cNvSpPr txBox="1"/>
          <p:nvPr>
            <p:ph idx="12" type="sldNum"/>
          </p:nvPr>
        </p:nvSpPr>
        <p:spPr>
          <a:xfrm>
            <a:off x="6457950" y="5932594"/>
            <a:ext cx="20574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6"/>
          <p:cNvSpPr txBox="1"/>
          <p:nvPr>
            <p:ph type="title"/>
          </p:nvPr>
        </p:nvSpPr>
        <p:spPr>
          <a:xfrm rot="5400000">
            <a:off x="4817322" y="2067136"/>
            <a:ext cx="5424382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6"/>
          <p:cNvSpPr txBox="1"/>
          <p:nvPr>
            <p:ph idx="1" type="body"/>
          </p:nvPr>
        </p:nvSpPr>
        <p:spPr>
          <a:xfrm rot="5400000">
            <a:off x="816822" y="152611"/>
            <a:ext cx="5424382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26"/>
          <p:cNvSpPr txBox="1"/>
          <p:nvPr>
            <p:ph idx="10" type="dt"/>
          </p:nvPr>
        </p:nvSpPr>
        <p:spPr>
          <a:xfrm>
            <a:off x="628650" y="5932594"/>
            <a:ext cx="20574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80" name="Google Shape;80;p26"/>
          <p:cNvSpPr txBox="1"/>
          <p:nvPr>
            <p:ph idx="11" type="ftr"/>
          </p:nvPr>
        </p:nvSpPr>
        <p:spPr>
          <a:xfrm>
            <a:off x="3028950" y="5932594"/>
            <a:ext cx="30861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81" name="Google Shape;81;p26"/>
          <p:cNvSpPr txBox="1"/>
          <p:nvPr>
            <p:ph idx="12" type="sldNum"/>
          </p:nvPr>
        </p:nvSpPr>
        <p:spPr>
          <a:xfrm>
            <a:off x="6457950" y="5932594"/>
            <a:ext cx="20574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efault" type="tx">
  <p:cSld name="TITLE_AND_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/>
          <p:nvPr>
            <p:ph idx="12" type="sldNum"/>
          </p:nvPr>
        </p:nvSpPr>
        <p:spPr>
          <a:xfrm>
            <a:off x="4419600" y="5761143"/>
            <a:ext cx="2133600" cy="342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/>
          <p:nvPr>
            <p:ph type="ctrTitle"/>
          </p:nvPr>
        </p:nvSpPr>
        <p:spPr>
          <a:xfrm>
            <a:off x="1143000" y="1047539"/>
            <a:ext cx="6858000" cy="222842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7"/>
          <p:cNvSpPr txBox="1"/>
          <p:nvPr>
            <p:ph idx="1" type="subTitle"/>
          </p:nvPr>
        </p:nvSpPr>
        <p:spPr>
          <a:xfrm>
            <a:off x="1143000" y="3361902"/>
            <a:ext cx="6858000" cy="15453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0" name="Google Shape;20;p17"/>
          <p:cNvSpPr txBox="1"/>
          <p:nvPr>
            <p:ph idx="10" type="dt"/>
          </p:nvPr>
        </p:nvSpPr>
        <p:spPr>
          <a:xfrm>
            <a:off x="628650" y="5932594"/>
            <a:ext cx="20574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17"/>
          <p:cNvSpPr txBox="1"/>
          <p:nvPr>
            <p:ph idx="11" type="ftr"/>
          </p:nvPr>
        </p:nvSpPr>
        <p:spPr>
          <a:xfrm>
            <a:off x="3028950" y="5932594"/>
            <a:ext cx="30861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2" name="Google Shape;22;p17"/>
          <p:cNvSpPr txBox="1"/>
          <p:nvPr>
            <p:ph idx="12" type="sldNum"/>
          </p:nvPr>
        </p:nvSpPr>
        <p:spPr>
          <a:xfrm>
            <a:off x="6457950" y="5932594"/>
            <a:ext cx="20574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/>
          <p:nvPr>
            <p:ph type="title"/>
          </p:nvPr>
        </p:nvSpPr>
        <p:spPr>
          <a:xfrm>
            <a:off x="628650" y="340784"/>
            <a:ext cx="7886700" cy="1237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8"/>
          <p:cNvSpPr txBox="1"/>
          <p:nvPr>
            <p:ph idx="1" type="body"/>
          </p:nvPr>
        </p:nvSpPr>
        <p:spPr>
          <a:xfrm>
            <a:off x="628650" y="1703917"/>
            <a:ext cx="7886700" cy="4061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18"/>
          <p:cNvSpPr txBox="1"/>
          <p:nvPr>
            <p:ph idx="10" type="dt"/>
          </p:nvPr>
        </p:nvSpPr>
        <p:spPr>
          <a:xfrm>
            <a:off x="628650" y="5932594"/>
            <a:ext cx="20574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18"/>
          <p:cNvSpPr txBox="1"/>
          <p:nvPr>
            <p:ph idx="11" type="ftr"/>
          </p:nvPr>
        </p:nvSpPr>
        <p:spPr>
          <a:xfrm>
            <a:off x="3028950" y="5932594"/>
            <a:ext cx="30861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8" name="Google Shape;28;p18"/>
          <p:cNvSpPr txBox="1"/>
          <p:nvPr>
            <p:ph idx="12" type="sldNum"/>
          </p:nvPr>
        </p:nvSpPr>
        <p:spPr>
          <a:xfrm>
            <a:off x="6457950" y="5932594"/>
            <a:ext cx="20574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9"/>
          <p:cNvSpPr txBox="1"/>
          <p:nvPr>
            <p:ph type="title"/>
          </p:nvPr>
        </p:nvSpPr>
        <p:spPr>
          <a:xfrm>
            <a:off x="623888" y="1595756"/>
            <a:ext cx="7886700" cy="26625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9"/>
          <p:cNvSpPr txBox="1"/>
          <p:nvPr>
            <p:ph idx="1" type="body"/>
          </p:nvPr>
        </p:nvSpPr>
        <p:spPr>
          <a:xfrm>
            <a:off x="623888" y="4283499"/>
            <a:ext cx="7886700" cy="1400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19"/>
          <p:cNvSpPr txBox="1"/>
          <p:nvPr>
            <p:ph idx="10" type="dt"/>
          </p:nvPr>
        </p:nvSpPr>
        <p:spPr>
          <a:xfrm>
            <a:off x="628650" y="5932594"/>
            <a:ext cx="20574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19"/>
          <p:cNvSpPr txBox="1"/>
          <p:nvPr>
            <p:ph idx="11" type="ftr"/>
          </p:nvPr>
        </p:nvSpPr>
        <p:spPr>
          <a:xfrm>
            <a:off x="3028950" y="5932594"/>
            <a:ext cx="30861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4" name="Google Shape;34;p19"/>
          <p:cNvSpPr txBox="1"/>
          <p:nvPr>
            <p:ph idx="12" type="sldNum"/>
          </p:nvPr>
        </p:nvSpPr>
        <p:spPr>
          <a:xfrm>
            <a:off x="6457950" y="5932594"/>
            <a:ext cx="20574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0"/>
          <p:cNvSpPr txBox="1"/>
          <p:nvPr>
            <p:ph type="title"/>
          </p:nvPr>
        </p:nvSpPr>
        <p:spPr>
          <a:xfrm>
            <a:off x="628650" y="340784"/>
            <a:ext cx="7886700" cy="1237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0"/>
          <p:cNvSpPr txBox="1"/>
          <p:nvPr>
            <p:ph idx="1" type="body"/>
          </p:nvPr>
        </p:nvSpPr>
        <p:spPr>
          <a:xfrm>
            <a:off x="628650" y="1703917"/>
            <a:ext cx="3886200" cy="4061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20"/>
          <p:cNvSpPr txBox="1"/>
          <p:nvPr>
            <p:ph idx="2" type="body"/>
          </p:nvPr>
        </p:nvSpPr>
        <p:spPr>
          <a:xfrm>
            <a:off x="4629150" y="1703917"/>
            <a:ext cx="3886200" cy="4061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20"/>
          <p:cNvSpPr txBox="1"/>
          <p:nvPr>
            <p:ph idx="10" type="dt"/>
          </p:nvPr>
        </p:nvSpPr>
        <p:spPr>
          <a:xfrm>
            <a:off x="628650" y="5932594"/>
            <a:ext cx="20574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20"/>
          <p:cNvSpPr txBox="1"/>
          <p:nvPr>
            <p:ph idx="11" type="ftr"/>
          </p:nvPr>
        </p:nvSpPr>
        <p:spPr>
          <a:xfrm>
            <a:off x="3028950" y="5932594"/>
            <a:ext cx="30861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1" name="Google Shape;41;p20"/>
          <p:cNvSpPr txBox="1"/>
          <p:nvPr>
            <p:ph idx="12" type="sldNum"/>
          </p:nvPr>
        </p:nvSpPr>
        <p:spPr>
          <a:xfrm>
            <a:off x="6457950" y="5932594"/>
            <a:ext cx="20574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1"/>
          <p:cNvSpPr txBox="1"/>
          <p:nvPr>
            <p:ph type="title"/>
          </p:nvPr>
        </p:nvSpPr>
        <p:spPr>
          <a:xfrm>
            <a:off x="629841" y="340784"/>
            <a:ext cx="7886700" cy="1237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1"/>
          <p:cNvSpPr txBox="1"/>
          <p:nvPr>
            <p:ph idx="1" type="body"/>
          </p:nvPr>
        </p:nvSpPr>
        <p:spPr>
          <a:xfrm>
            <a:off x="629842" y="1569085"/>
            <a:ext cx="3868340" cy="7689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5" name="Google Shape;45;p21"/>
          <p:cNvSpPr txBox="1"/>
          <p:nvPr>
            <p:ph idx="2" type="body"/>
          </p:nvPr>
        </p:nvSpPr>
        <p:spPr>
          <a:xfrm>
            <a:off x="629842" y="2338070"/>
            <a:ext cx="3868340" cy="3438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1"/>
          <p:cNvSpPr txBox="1"/>
          <p:nvPr>
            <p:ph idx="3" type="body"/>
          </p:nvPr>
        </p:nvSpPr>
        <p:spPr>
          <a:xfrm>
            <a:off x="4629150" y="1569085"/>
            <a:ext cx="3887391" cy="7689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7" name="Google Shape;47;p21"/>
          <p:cNvSpPr txBox="1"/>
          <p:nvPr>
            <p:ph idx="4" type="body"/>
          </p:nvPr>
        </p:nvSpPr>
        <p:spPr>
          <a:xfrm>
            <a:off x="4629150" y="2338070"/>
            <a:ext cx="3887391" cy="3438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21"/>
          <p:cNvSpPr txBox="1"/>
          <p:nvPr>
            <p:ph idx="10" type="dt"/>
          </p:nvPr>
        </p:nvSpPr>
        <p:spPr>
          <a:xfrm>
            <a:off x="628650" y="5932594"/>
            <a:ext cx="20574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21"/>
          <p:cNvSpPr txBox="1"/>
          <p:nvPr>
            <p:ph idx="11" type="ftr"/>
          </p:nvPr>
        </p:nvSpPr>
        <p:spPr>
          <a:xfrm>
            <a:off x="3028950" y="5932594"/>
            <a:ext cx="30861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50" name="Google Shape;50;p21"/>
          <p:cNvSpPr txBox="1"/>
          <p:nvPr>
            <p:ph idx="12" type="sldNum"/>
          </p:nvPr>
        </p:nvSpPr>
        <p:spPr>
          <a:xfrm>
            <a:off x="6457950" y="5932594"/>
            <a:ext cx="20574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2"/>
          <p:cNvSpPr txBox="1"/>
          <p:nvPr>
            <p:ph type="title"/>
          </p:nvPr>
        </p:nvSpPr>
        <p:spPr>
          <a:xfrm>
            <a:off x="628650" y="340784"/>
            <a:ext cx="7886700" cy="1237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2"/>
          <p:cNvSpPr txBox="1"/>
          <p:nvPr>
            <p:ph idx="10" type="dt"/>
          </p:nvPr>
        </p:nvSpPr>
        <p:spPr>
          <a:xfrm>
            <a:off x="628650" y="5932594"/>
            <a:ext cx="20574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22"/>
          <p:cNvSpPr txBox="1"/>
          <p:nvPr>
            <p:ph idx="11" type="ftr"/>
          </p:nvPr>
        </p:nvSpPr>
        <p:spPr>
          <a:xfrm>
            <a:off x="3028950" y="5932594"/>
            <a:ext cx="30861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55" name="Google Shape;55;p22"/>
          <p:cNvSpPr txBox="1"/>
          <p:nvPr>
            <p:ph idx="12" type="sldNum"/>
          </p:nvPr>
        </p:nvSpPr>
        <p:spPr>
          <a:xfrm>
            <a:off x="6457950" y="5932594"/>
            <a:ext cx="20574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3"/>
          <p:cNvSpPr txBox="1"/>
          <p:nvPr>
            <p:ph type="title"/>
          </p:nvPr>
        </p:nvSpPr>
        <p:spPr>
          <a:xfrm>
            <a:off x="629841" y="426720"/>
            <a:ext cx="2949178" cy="14935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3"/>
          <p:cNvSpPr txBox="1"/>
          <p:nvPr>
            <p:ph idx="1" type="body"/>
          </p:nvPr>
        </p:nvSpPr>
        <p:spPr>
          <a:xfrm>
            <a:off x="3887391" y="921597"/>
            <a:ext cx="4629150" cy="45487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9" name="Google Shape;59;p23"/>
          <p:cNvSpPr txBox="1"/>
          <p:nvPr>
            <p:ph idx="2" type="body"/>
          </p:nvPr>
        </p:nvSpPr>
        <p:spPr>
          <a:xfrm>
            <a:off x="629841" y="1920240"/>
            <a:ext cx="2949178" cy="35574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0" name="Google Shape;60;p23"/>
          <p:cNvSpPr txBox="1"/>
          <p:nvPr>
            <p:ph idx="10" type="dt"/>
          </p:nvPr>
        </p:nvSpPr>
        <p:spPr>
          <a:xfrm>
            <a:off x="628650" y="5932594"/>
            <a:ext cx="20574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61" name="Google Shape;61;p23"/>
          <p:cNvSpPr txBox="1"/>
          <p:nvPr>
            <p:ph idx="11" type="ftr"/>
          </p:nvPr>
        </p:nvSpPr>
        <p:spPr>
          <a:xfrm>
            <a:off x="3028950" y="5932594"/>
            <a:ext cx="30861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62" name="Google Shape;62;p23"/>
          <p:cNvSpPr txBox="1"/>
          <p:nvPr>
            <p:ph idx="12" type="sldNum"/>
          </p:nvPr>
        </p:nvSpPr>
        <p:spPr>
          <a:xfrm>
            <a:off x="6457950" y="5932594"/>
            <a:ext cx="20574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/>
          <p:nvPr>
            <p:ph type="title"/>
          </p:nvPr>
        </p:nvSpPr>
        <p:spPr>
          <a:xfrm>
            <a:off x="628650" y="340784"/>
            <a:ext cx="7886700" cy="1237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4"/>
          <p:cNvSpPr txBox="1"/>
          <p:nvPr>
            <p:ph idx="1" type="body"/>
          </p:nvPr>
        </p:nvSpPr>
        <p:spPr>
          <a:xfrm>
            <a:off x="628650" y="1703917"/>
            <a:ext cx="7886700" cy="4061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4"/>
          <p:cNvSpPr txBox="1"/>
          <p:nvPr>
            <p:ph idx="10" type="dt"/>
          </p:nvPr>
        </p:nvSpPr>
        <p:spPr>
          <a:xfrm>
            <a:off x="628650" y="5932594"/>
            <a:ext cx="20574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None/>
              <a:defRPr b="0" i="0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None/>
              <a:defRPr b="0" i="0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None/>
              <a:defRPr b="0" i="0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None/>
              <a:defRPr b="0" i="0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None/>
              <a:defRPr b="0" i="0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None/>
              <a:defRPr b="0" i="0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None/>
              <a:defRPr b="0" i="0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None/>
              <a:defRPr b="0" i="0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4"/>
          <p:cNvSpPr txBox="1"/>
          <p:nvPr>
            <p:ph idx="11" type="ftr"/>
          </p:nvPr>
        </p:nvSpPr>
        <p:spPr>
          <a:xfrm>
            <a:off x="3028950" y="5932594"/>
            <a:ext cx="30861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None/>
              <a:defRPr b="0" i="0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None/>
              <a:defRPr b="0" i="0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None/>
              <a:defRPr b="0" i="0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None/>
              <a:defRPr b="0" i="0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None/>
              <a:defRPr b="0" i="0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None/>
              <a:defRPr b="0" i="0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None/>
              <a:defRPr b="0" i="0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None/>
              <a:defRPr b="0" i="0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4"/>
          <p:cNvSpPr txBox="1"/>
          <p:nvPr>
            <p:ph idx="12" type="sldNum"/>
          </p:nvPr>
        </p:nvSpPr>
        <p:spPr>
          <a:xfrm>
            <a:off x="6457950" y="5932594"/>
            <a:ext cx="2057400" cy="340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mailto:david.bahar@maryland.gov" TargetMode="External"/><Relationship Id="rId4" Type="http://schemas.openxmlformats.org/officeDocument/2006/relationships/hyperlink" Target="mailto:travis.dougherty@maryland.gov" TargetMode="External"/><Relationship Id="rId5" Type="http://schemas.openxmlformats.org/officeDocument/2006/relationships/hyperlink" Target="http://www.mdrelay.org" TargetMode="External"/><Relationship Id="rId6" Type="http://schemas.openxmlformats.org/officeDocument/2006/relationships/image" Target="../media/image2.png"/><Relationship Id="rId7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/>
          <p:nvPr/>
        </p:nvSpPr>
        <p:spPr>
          <a:xfrm>
            <a:off x="1219771" y="1858835"/>
            <a:ext cx="7617461" cy="3570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"/>
              <a:buNone/>
            </a:pPr>
            <a:r>
              <a:rPr b="1" i="0" lang="en-US" sz="5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Telecommunications Access of Maryland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sz="2100"/>
          </a:p>
          <a:p>
            <a:pPr indent="45720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David Bahar, </a:t>
            </a:r>
            <a:r>
              <a:rPr b="0" i="1" lang="en-US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Director</a:t>
            </a:r>
            <a:endParaRPr b="0" i="1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i="1" sz="2100"/>
          </a:p>
          <a:p>
            <a:pPr indent="45720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Travis Dougherty, </a:t>
            </a:r>
            <a:r>
              <a:rPr b="0" i="1" lang="en-US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Maryland Relay Manager</a:t>
            </a:r>
            <a:endParaRPr b="1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1"/>
          <p:cNvSpPr txBox="1"/>
          <p:nvPr/>
        </p:nvSpPr>
        <p:spPr>
          <a:xfrm>
            <a:off x="1404185" y="1439157"/>
            <a:ext cx="4529443" cy="646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Future of Relay </a:t>
            </a:r>
            <a:endParaRPr/>
          </a:p>
        </p:txBody>
      </p:sp>
      <p:sp>
        <p:nvSpPr>
          <p:cNvPr id="146" name="Google Shape;146;p11"/>
          <p:cNvSpPr txBox="1"/>
          <p:nvPr/>
        </p:nvSpPr>
        <p:spPr>
          <a:xfrm>
            <a:off x="1404175" y="2191300"/>
            <a:ext cx="7197600" cy="36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-320842" lvl="1" marL="70184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/>
              <a:t>Redefining Relay services? </a:t>
            </a:r>
            <a:endParaRPr sz="2800"/>
          </a:p>
          <a:p>
            <a:pPr indent="-320842" lvl="1" marL="701842" marR="0" rtl="0" algn="l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Real-Time Text (RTT)</a:t>
            </a:r>
            <a:endParaRPr/>
          </a:p>
          <a:p>
            <a:pPr indent="-320842" lvl="1" marL="701842" marR="0" rtl="0" algn="l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/>
              <a:t>Interoperable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Video Conferenc</a:t>
            </a:r>
            <a:r>
              <a:rPr lang="en-US" sz="2800"/>
              <a:t>ing</a:t>
            </a:r>
            <a:endParaRPr sz="2800"/>
          </a:p>
          <a:p>
            <a:pPr indent="-320842" lvl="1" marL="701842" marR="0" rtl="0" algn="l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/>
              <a:t>Direct access to 9-1-1</a:t>
            </a:r>
            <a:endParaRPr sz="2800"/>
          </a:p>
          <a:p>
            <a:pPr indent="-320842" lvl="1" marL="701842" marR="0" rtl="0" algn="l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IRIS</a:t>
            </a:r>
            <a:endParaRPr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2"/>
          <p:cNvSpPr txBox="1"/>
          <p:nvPr/>
        </p:nvSpPr>
        <p:spPr>
          <a:xfrm>
            <a:off x="2359342" y="2661791"/>
            <a:ext cx="5294076" cy="10772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400"/>
              <a:buFont typeface="Arial"/>
              <a:buNone/>
            </a:pPr>
            <a:r>
              <a:rPr b="1" i="0" lang="en-US" sz="6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Q&amp;A Session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3"/>
          <p:cNvSpPr txBox="1"/>
          <p:nvPr/>
        </p:nvSpPr>
        <p:spPr>
          <a:xfrm>
            <a:off x="1386019" y="1130625"/>
            <a:ext cx="7376100" cy="30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-228600" lvl="1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1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Call</a:t>
            </a:r>
            <a:r>
              <a:rPr b="1" i="1" lang="en-US" sz="2000"/>
              <a:t>:		</a:t>
            </a:r>
            <a:r>
              <a:rPr b="1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1-800-552-7724 (Voice/TTY)</a:t>
            </a:r>
            <a:endParaRPr/>
          </a:p>
          <a:p>
            <a:pPr indent="-228600" lvl="1" marL="1600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443-453-5970 (Video Phone)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1600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sz="2000"/>
          </a:p>
          <a:p>
            <a:pPr indent="-228600" lvl="1" marL="228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1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E-mail:</a:t>
            </a:r>
            <a:r>
              <a:rPr b="1" i="1" lang="en-US" sz="2000"/>
              <a:t>		</a:t>
            </a:r>
            <a:r>
              <a:rPr b="1" i="0" lang="en-US" sz="2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david.bahar@maryland.gov</a:t>
            </a:r>
            <a:endParaRPr/>
          </a:p>
          <a:p>
            <a:pPr indent="45720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None/>
            </a:pPr>
            <a:r>
              <a:rPr b="1" i="0" lang="en-US" sz="2000" u="sng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travis.dougherty@maryland.gov</a:t>
            </a:r>
            <a:endParaRPr sz="2000">
              <a:solidFill>
                <a:schemeClr val="accent5"/>
              </a:solidFill>
            </a:endParaRPr>
          </a:p>
          <a:p>
            <a:pPr indent="45720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chemeClr val="accent5"/>
              </a:solidFill>
            </a:endParaRPr>
          </a:p>
          <a:p>
            <a:pPr indent="-228600" lvl="1" marL="228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1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Visit:           </a:t>
            </a:r>
            <a:r>
              <a:rPr b="1" i="0" lang="en-US" sz="2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www.mdrelay.org</a:t>
            </a:r>
            <a:endParaRPr b="1" i="0" sz="2000" u="sng" cap="none" strike="noStrike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228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sz="2000" u="sng">
              <a:solidFill>
                <a:schemeClr val="accent5"/>
              </a:solidFill>
            </a:endParaRPr>
          </a:p>
          <a:p>
            <a:pPr indent="-228600" lvl="1" marL="228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1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Address:    </a:t>
            </a:r>
            <a:r>
              <a:rPr b="1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Telecommunications Access of Maryland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301 West Preston Street, Suite 1008A</a:t>
            </a:r>
            <a:endParaRPr/>
          </a:p>
          <a:p>
            <a:pPr indent="-228600" lvl="1" marL="1600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Baltimore, MD 21201</a:t>
            </a:r>
            <a:endParaRPr/>
          </a:p>
        </p:txBody>
      </p:sp>
      <p:sp>
        <p:nvSpPr>
          <p:cNvPr id="157" name="Google Shape;157;p13"/>
          <p:cNvSpPr txBox="1"/>
          <p:nvPr/>
        </p:nvSpPr>
        <p:spPr>
          <a:xfrm>
            <a:off x="1386019" y="284762"/>
            <a:ext cx="29565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Contact Us</a:t>
            </a:r>
            <a:endParaRPr/>
          </a:p>
        </p:txBody>
      </p:sp>
      <p:sp>
        <p:nvSpPr>
          <p:cNvPr id="158" name="Google Shape;158;p13"/>
          <p:cNvSpPr txBox="1"/>
          <p:nvPr/>
        </p:nvSpPr>
        <p:spPr>
          <a:xfrm>
            <a:off x="1833690" y="5099858"/>
            <a:ext cx="359328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Facebook.com/MarylandRelay711</a:t>
            </a:r>
            <a:endParaRPr/>
          </a:p>
        </p:txBody>
      </p:sp>
      <p:sp>
        <p:nvSpPr>
          <p:cNvPr id="159" name="Google Shape;159;p13"/>
          <p:cNvSpPr txBox="1"/>
          <p:nvPr/>
        </p:nvSpPr>
        <p:spPr>
          <a:xfrm>
            <a:off x="1699578" y="5677229"/>
            <a:ext cx="297157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Twitter.com/MDRelay711</a:t>
            </a:r>
            <a:endParaRPr/>
          </a:p>
        </p:txBody>
      </p:sp>
      <p:pic>
        <p:nvPicPr>
          <p:cNvPr descr="A picture containing drawingDescription automatically generated" id="160" name="Google Shape;160;p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386015" y="5060686"/>
            <a:ext cx="449263" cy="44767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Description automatically generated" id="161" name="Google Shape;161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386015" y="5638057"/>
            <a:ext cx="447675" cy="447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/>
        </p:nvSpPr>
        <p:spPr>
          <a:xfrm>
            <a:off x="1393664" y="1055291"/>
            <a:ext cx="493617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Telecommunications Access of Maryland</a:t>
            </a:r>
            <a:endParaRPr/>
          </a:p>
        </p:txBody>
      </p:sp>
      <p:sp>
        <p:nvSpPr>
          <p:cNvPr id="92" name="Google Shape;92;p2"/>
          <p:cNvSpPr txBox="1"/>
          <p:nvPr/>
        </p:nvSpPr>
        <p:spPr>
          <a:xfrm>
            <a:off x="1393664" y="2315515"/>
            <a:ext cx="6356672" cy="11054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TAM provides assistive service and equipment for Marylanders who have difficulty using a telephone. 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Our main offerings include:</a:t>
            </a:r>
            <a:endParaRPr/>
          </a:p>
        </p:txBody>
      </p:sp>
      <p:sp>
        <p:nvSpPr>
          <p:cNvPr id="93" name="Google Shape;93;p2"/>
          <p:cNvSpPr txBox="1"/>
          <p:nvPr/>
        </p:nvSpPr>
        <p:spPr>
          <a:xfrm>
            <a:off x="1215363" y="3191074"/>
            <a:ext cx="6189000" cy="233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20842" lvl="1" marL="70184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Maryland Accessible Telecommunications (MAT) 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1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program distributes state-provided assistive telecommunications equipment to qualified applicants</a:t>
            </a:r>
            <a:endParaRPr sz="2000"/>
          </a:p>
          <a:p>
            <a:pPr indent="-320842" lvl="1" marL="70184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>
                <a:solidFill>
                  <a:schemeClr val="dk1"/>
                </a:solidFill>
              </a:rPr>
              <a:t>Maryland Relay</a:t>
            </a:r>
            <a:r>
              <a:rPr lang="en-US" sz="2000">
                <a:solidFill>
                  <a:schemeClr val="dk1"/>
                </a:solidFill>
              </a:rPr>
              <a:t> – free calling options that allow people who are unable to use a standard telephone to make and receive calls</a:t>
            </a:r>
            <a:endParaRPr sz="2000"/>
          </a:p>
        </p:txBody>
      </p:sp>
    </p:spTree>
  </p:cSld>
  <p:clrMapOvr>
    <a:masterClrMapping/>
  </p:clrMapOvr>
  <p:transition spd="slow" p14:dur="1200">
    <p:wipe dir="l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/>
          <p:nvPr/>
        </p:nvSpPr>
        <p:spPr>
          <a:xfrm>
            <a:off x="1412273" y="2352503"/>
            <a:ext cx="7325192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Available assistive communication devices:</a:t>
            </a:r>
            <a:endParaRPr/>
          </a:p>
        </p:txBody>
      </p:sp>
      <p:sp>
        <p:nvSpPr>
          <p:cNvPr id="99" name="Google Shape;99;p3"/>
          <p:cNvSpPr txBox="1"/>
          <p:nvPr/>
        </p:nvSpPr>
        <p:spPr>
          <a:xfrm>
            <a:off x="1345882" y="1188946"/>
            <a:ext cx="5008799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Maryland Accessible Telecommunications</a:t>
            </a:r>
            <a:r>
              <a:rPr b="1" i="1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0" name="Google Shape;100;p3"/>
          <p:cNvSpPr txBox="1"/>
          <p:nvPr/>
        </p:nvSpPr>
        <p:spPr>
          <a:xfrm>
            <a:off x="1345882" y="2752613"/>
            <a:ext cx="3267239" cy="24186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-291674" lvl="1" marL="67267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Amplified phones </a:t>
            </a:r>
            <a:endParaRPr/>
          </a:p>
          <a:p>
            <a:pPr indent="-291674" lvl="1" marL="672674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Hands-free phones</a:t>
            </a:r>
            <a:endParaRPr/>
          </a:p>
          <a:p>
            <a:pPr indent="-291674" lvl="1" marL="672674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Large button phones</a:t>
            </a:r>
            <a:endParaRPr/>
          </a:p>
          <a:p>
            <a:pPr indent="-291674" lvl="1" marL="672674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Picture phones</a:t>
            </a:r>
            <a:endParaRPr/>
          </a:p>
          <a:p>
            <a:pPr indent="-291674" lvl="1" marL="672674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Captioned telephones</a:t>
            </a:r>
            <a:endParaRPr/>
          </a:p>
          <a:p>
            <a:pPr indent="-291674" lvl="1" marL="672674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Mobile devices</a:t>
            </a:r>
            <a:endParaRPr/>
          </a:p>
        </p:txBody>
      </p:sp>
      <p:sp>
        <p:nvSpPr>
          <p:cNvPr id="101" name="Google Shape;101;p3"/>
          <p:cNvSpPr txBox="1"/>
          <p:nvPr/>
        </p:nvSpPr>
        <p:spPr>
          <a:xfrm>
            <a:off x="1412273" y="5341468"/>
            <a:ext cx="4656081" cy="4001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1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Free evaluations for qualified individuals</a:t>
            </a:r>
            <a:endParaRPr/>
          </a:p>
        </p:txBody>
      </p:sp>
    </p:spTree>
  </p:cSld>
  <p:clrMapOvr>
    <a:masterClrMapping/>
  </p:clrMapOvr>
  <p:transition spd="slow" p14:dur="1200">
    <p:wipe dir="l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/>
          <p:nvPr/>
        </p:nvSpPr>
        <p:spPr>
          <a:xfrm>
            <a:off x="1460838" y="2168964"/>
            <a:ext cx="7376100" cy="297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-333541" lvl="0" marL="320841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Residents of Maryland 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3541" lvl="0" marL="320841" marR="0" rtl="0" algn="l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 least 3 years old  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3541" lvl="0" marL="320841" marR="0" rtl="0" algn="l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Persons receiving Social Security, SSI, SSDI, TCA, TANF or TDAP benefits, or who have a fixed income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3541" lvl="0" marL="320841" marR="0" rtl="0" algn="l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Persons who are certified as having difficulty using a standard telephone 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3541" lvl="0" marL="320841" marR="0" rtl="0" algn="l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Persons who have home phone service (if the equipment requires it)</a:t>
            </a:r>
            <a:endParaRPr sz="1600"/>
          </a:p>
        </p:txBody>
      </p:sp>
      <p:sp>
        <p:nvSpPr>
          <p:cNvPr id="107" name="Google Shape;107;p4"/>
          <p:cNvSpPr txBox="1"/>
          <p:nvPr/>
        </p:nvSpPr>
        <p:spPr>
          <a:xfrm>
            <a:off x="1460857" y="1125750"/>
            <a:ext cx="62223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Eligibility for MAT Program</a:t>
            </a:r>
            <a:endParaRPr/>
          </a:p>
        </p:txBody>
      </p:sp>
    </p:spTree>
  </p:cSld>
  <p:clrMapOvr>
    <a:masterClrMapping/>
  </p:clrMapOvr>
  <p:transition spd="slow" p14:dur="1200">
    <p:wipe dir="l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/>
          <p:nvPr/>
        </p:nvSpPr>
        <p:spPr>
          <a:xfrm>
            <a:off x="1858665" y="2046942"/>
            <a:ext cx="5016220" cy="61555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Anyone who finds it difficult to use a standard phone in the State of Maryland</a:t>
            </a:r>
            <a:endParaRPr/>
          </a:p>
        </p:txBody>
      </p:sp>
      <p:sp>
        <p:nvSpPr>
          <p:cNvPr id="113" name="Google Shape;113;p5"/>
          <p:cNvSpPr txBox="1"/>
          <p:nvPr/>
        </p:nvSpPr>
        <p:spPr>
          <a:xfrm>
            <a:off x="1430126" y="1564256"/>
            <a:ext cx="626173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Who can use Maryland Relay?</a:t>
            </a:r>
            <a:endParaRPr/>
          </a:p>
        </p:txBody>
      </p:sp>
      <p:sp>
        <p:nvSpPr>
          <p:cNvPr id="114" name="Google Shape;114;p5"/>
          <p:cNvSpPr txBox="1"/>
          <p:nvPr/>
        </p:nvSpPr>
        <p:spPr>
          <a:xfrm>
            <a:off x="1430126" y="917925"/>
            <a:ext cx="3477873" cy="646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Maryland Relay</a:t>
            </a:r>
            <a:endParaRPr/>
          </a:p>
        </p:txBody>
      </p:sp>
      <p:sp>
        <p:nvSpPr>
          <p:cNvPr id="115" name="Google Shape;115;p5"/>
          <p:cNvSpPr txBox="1"/>
          <p:nvPr/>
        </p:nvSpPr>
        <p:spPr>
          <a:xfrm>
            <a:off x="1430126" y="2787672"/>
            <a:ext cx="3500315" cy="46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Maryland Relay Services</a:t>
            </a:r>
            <a:endParaRPr/>
          </a:p>
        </p:txBody>
      </p:sp>
      <p:sp>
        <p:nvSpPr>
          <p:cNvPr id="116" name="Google Shape;116;p5"/>
          <p:cNvSpPr txBox="1"/>
          <p:nvPr/>
        </p:nvSpPr>
        <p:spPr>
          <a:xfrm>
            <a:off x="1430126" y="3249337"/>
            <a:ext cx="5191484" cy="27853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-320842" lvl="1" marL="70184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 Telephone (TTY)</a:t>
            </a:r>
            <a:endParaRPr/>
          </a:p>
          <a:p>
            <a:pPr indent="-320842" lvl="1" marL="70184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Hearing Carry-Over (HCO)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842" lvl="1" marL="70184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Voice Carry-Over (VCO)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842" lvl="1" marL="70184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Captioned Telephone (CTS)</a:t>
            </a:r>
            <a:endParaRPr sz="2000"/>
          </a:p>
          <a:p>
            <a:pPr indent="-320842" lvl="1" marL="70184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</a:rPr>
              <a:t>Speech-to-Speech (STS)</a:t>
            </a:r>
            <a:endParaRPr sz="2000"/>
          </a:p>
          <a:p>
            <a:pPr indent="-320842" lvl="1" marL="70184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Spanish Relay</a:t>
            </a:r>
            <a:endParaRPr sz="2000"/>
          </a:p>
          <a:p>
            <a:pPr indent="-320842" lvl="1" marL="70184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</a:rPr>
              <a:t>Remote Conference Captioning (RCC)</a:t>
            </a:r>
            <a:endParaRPr sz="2000"/>
          </a:p>
        </p:txBody>
      </p:sp>
    </p:spTree>
  </p:cSld>
  <p:clrMapOvr>
    <a:masterClrMapping/>
  </p:clrMapOvr>
  <p:transition spd="slow" p14:dur="1200">
    <p:wipe dir="l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"/>
          <p:cNvSpPr txBox="1"/>
          <p:nvPr>
            <p:ph idx="1" type="subTitle"/>
          </p:nvPr>
        </p:nvSpPr>
        <p:spPr>
          <a:xfrm>
            <a:off x="1426539" y="1684217"/>
            <a:ext cx="6766500" cy="41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81660" lvl="0" marL="5715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Allows people who have difficulty hearing over the phone during conference calls to read text of what all participants are saying</a:t>
            </a:r>
            <a:endParaRPr sz="2200"/>
          </a:p>
          <a:p>
            <a:pPr indent="-581660" lvl="0" marL="57150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Offers real-time captioning through Communication Access Realtime Translation (CART) service</a:t>
            </a:r>
            <a:endParaRPr sz="22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</a:pPr>
            <a:r>
              <a:t/>
            </a:r>
            <a:endParaRPr sz="204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</a:pPr>
            <a:r>
              <a:rPr b="1" lang="en-US" sz="2340">
                <a:latin typeface="Arial"/>
                <a:ea typeface="Arial"/>
                <a:cs typeface="Arial"/>
                <a:sym typeface="Arial"/>
              </a:rPr>
              <a:t>Requirements:</a:t>
            </a:r>
            <a:endParaRPr b="1" sz="2340">
              <a:latin typeface="Arial"/>
              <a:ea typeface="Arial"/>
              <a:cs typeface="Arial"/>
              <a:sym typeface="Arial"/>
            </a:endParaRPr>
          </a:p>
          <a:p>
            <a:pPr indent="-581660" lvl="0" marL="57150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The RCC user must live or work in Maryland.</a:t>
            </a:r>
            <a:endParaRPr sz="2200"/>
          </a:p>
          <a:p>
            <a:pPr indent="-581660" lvl="0" marL="57150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Access to conference bridge access or high-quality audio (telephone, webcast, VoIP) for the captionist to listen to audio portion of the call</a:t>
            </a:r>
            <a:endParaRPr sz="2200"/>
          </a:p>
          <a:p>
            <a:pPr indent="-581660" lvl="0" marL="57150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A computer, tablet or smartphone with Internet access for person reading captions</a:t>
            </a:r>
            <a:endParaRPr sz="2200"/>
          </a:p>
          <a:p>
            <a:pPr indent="-224790" lvl="0" marL="28575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960"/>
              <a:buFont typeface="Arial"/>
              <a:buNone/>
            </a:pPr>
            <a:r>
              <a:t/>
            </a:r>
            <a:endParaRPr sz="960">
              <a:latin typeface="Arial"/>
              <a:ea typeface="Arial"/>
              <a:cs typeface="Arial"/>
              <a:sym typeface="Arial"/>
            </a:endParaRPr>
          </a:p>
          <a:p>
            <a:pPr indent="-245109" lvl="0" marL="28575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40"/>
              <a:buFont typeface="Arial"/>
              <a:buNone/>
            </a:pPr>
            <a:r>
              <a:t/>
            </a:r>
            <a:endParaRPr sz="640"/>
          </a:p>
        </p:txBody>
      </p:sp>
      <p:sp>
        <p:nvSpPr>
          <p:cNvPr id="122" name="Google Shape;122;p7"/>
          <p:cNvSpPr txBox="1"/>
          <p:nvPr/>
        </p:nvSpPr>
        <p:spPr>
          <a:xfrm>
            <a:off x="1426549" y="1093525"/>
            <a:ext cx="7055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Remote Conference Captioning (RCC)</a:t>
            </a:r>
            <a:endParaRPr b="1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"/>
          <p:cNvSpPr txBox="1"/>
          <p:nvPr/>
        </p:nvSpPr>
        <p:spPr>
          <a:xfrm>
            <a:off x="1316736" y="1107075"/>
            <a:ext cx="7055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Remote Conference Captioning (RCC)</a:t>
            </a:r>
            <a:endParaRPr b="1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8"/>
          <p:cNvSpPr txBox="1"/>
          <p:nvPr/>
        </p:nvSpPr>
        <p:spPr>
          <a:xfrm>
            <a:off x="1316736" y="1630270"/>
            <a:ext cx="7827300" cy="40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RCC Works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RCC user completes the RCC Scheduling Request Form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-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RCC is guaranteed if form is submitted 24 hours in advance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Email confirmation sent within 24 hours</a:t>
            </a:r>
            <a:endParaRPr/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RCC user receives a link to view text via computer or mobile device </a:t>
            </a:r>
            <a:endParaRPr/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captionist accesses the audio portion of the call through a conference call bridge or other method</a:t>
            </a:r>
            <a:endParaRPr/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Once the call is connected, the captionist listens to the conversation and produces real-time streaming text</a:t>
            </a:r>
            <a:r>
              <a:rPr lang="en-US" sz="2000"/>
              <a:t>.</a:t>
            </a:r>
            <a:endParaRPr sz="2000"/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text shows up just seconds after someone has spoken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"/>
          <p:cNvSpPr txBox="1"/>
          <p:nvPr/>
        </p:nvSpPr>
        <p:spPr>
          <a:xfrm>
            <a:off x="1289736" y="1134075"/>
            <a:ext cx="7055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Remote Conference Captioning (RCC)</a:t>
            </a:r>
            <a:endParaRPr b="1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9"/>
          <p:cNvSpPr txBox="1"/>
          <p:nvPr/>
        </p:nvSpPr>
        <p:spPr>
          <a:xfrm>
            <a:off x="1289716" y="1991615"/>
            <a:ext cx="7217700" cy="29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RCC Features</a:t>
            </a:r>
            <a:r>
              <a:rPr b="1" lang="en-US" sz="2400"/>
              <a:t>:</a:t>
            </a:r>
            <a:endParaRPr b="1" sz="2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sz="1100"/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 any time, the RCC user can scroll up to review text</a:t>
            </a:r>
            <a:endParaRPr/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Once the call is complete, the RCC user can copy or print the raw, unedited transcript</a:t>
            </a:r>
            <a:endParaRPr/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 can be customized with font &amp; color options</a:t>
            </a:r>
            <a:endParaRPr/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Live chat window to communicate with captionist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0"/>
          <p:cNvSpPr txBox="1"/>
          <p:nvPr/>
        </p:nvSpPr>
        <p:spPr>
          <a:xfrm>
            <a:off x="1303236" y="1120550"/>
            <a:ext cx="7055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Remote Conference Captioning (RCC)</a:t>
            </a:r>
            <a:endParaRPr b="1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0"/>
          <p:cNvSpPr txBox="1"/>
          <p:nvPr/>
        </p:nvSpPr>
        <p:spPr>
          <a:xfrm>
            <a:off x="1303216" y="1778773"/>
            <a:ext cx="7449300" cy="37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CART Captionists</a:t>
            </a:r>
            <a:endParaRPr b="0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Undergo extensive testing and training by Captioned First and are certified by the National Court Reporters Association (NCRA)</a:t>
            </a:r>
            <a:endParaRPr/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Are tested to type at a minimum of 180 words per minute and maintain 98% accuracy or better</a:t>
            </a:r>
            <a:endParaRPr/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Follow the NCRA Code of Professional Ethics, including confidentiality and security guidelines</a:t>
            </a:r>
            <a:endParaRPr/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RCC is not a substitution for CART and is only available for conference calls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Custom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Renee Landis</dc:creator>
</cp:coreProperties>
</file>