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6.jpg" ContentType="image/jpeg"/>
  <Override PartName="/ppt/media/image11.jpg" ContentType="image/jpeg"/>
  <Override PartName="/ppt/media/image12.jpg" ContentType="image/jpeg"/>
  <Override PartName="/ppt/media/image15.jpg" ContentType="image/jpeg"/>
  <Override PartName="/ppt/media/image17.jpg" ContentType="image/jpeg"/>
  <Override PartName="/ppt/media/image19.jpg" ContentType="image/jpeg"/>
  <Override PartName="/ppt/media/image20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3" r:id="rId1"/>
  </p:sldMasterIdLst>
  <p:notesMasterIdLst>
    <p:notesMasterId r:id="rId18"/>
  </p:notesMasterIdLst>
  <p:sldIdLst>
    <p:sldId id="256" r:id="rId2"/>
    <p:sldId id="262" r:id="rId3"/>
    <p:sldId id="260" r:id="rId4"/>
    <p:sldId id="261" r:id="rId5"/>
    <p:sldId id="266" r:id="rId6"/>
    <p:sldId id="270" r:id="rId7"/>
    <p:sldId id="271" r:id="rId8"/>
    <p:sldId id="272" r:id="rId9"/>
    <p:sldId id="283" r:id="rId10"/>
    <p:sldId id="273" r:id="rId11"/>
    <p:sldId id="274" r:id="rId12"/>
    <p:sldId id="275" r:id="rId13"/>
    <p:sldId id="284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13083-C9BB-4328-AF53-1431B943663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DEFDD433-4071-4704-B819-BC131FEF995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LEARN HOW TO CREATE UNIQUE AND ENGAGING CONTENT</a:t>
          </a:r>
        </a:p>
      </dgm:t>
    </dgm:pt>
    <dgm:pt modelId="{4C4C8750-CB57-4526-A495-B48BD3BB8A77}" type="parTrans" cxnId="{886E1820-62A6-4BD1-86DF-F4032AABC97F}">
      <dgm:prSet/>
      <dgm:spPr/>
      <dgm:t>
        <a:bodyPr/>
        <a:lstStyle/>
        <a:p>
          <a:endParaRPr lang="en-US"/>
        </a:p>
      </dgm:t>
    </dgm:pt>
    <dgm:pt modelId="{333CDD10-F52E-4CF3-95FF-FD729314E828}" type="sibTrans" cxnId="{886E1820-62A6-4BD1-86DF-F4032AABC97F}">
      <dgm:prSet/>
      <dgm:spPr/>
      <dgm:t>
        <a:bodyPr/>
        <a:lstStyle/>
        <a:p>
          <a:endParaRPr lang="en-US"/>
        </a:p>
      </dgm:t>
    </dgm:pt>
    <dgm:pt modelId="{BC282DB6-4586-4A66-91C2-4497A768B2B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TO SHARE ON SOCIAL MEDIA</a:t>
          </a:r>
        </a:p>
      </dgm:t>
    </dgm:pt>
    <dgm:pt modelId="{C926D648-6ECD-4F36-A9DE-3E55ED0FC844}" type="parTrans" cxnId="{67BCC2D9-D117-4C30-AF50-F26A7995CFB4}">
      <dgm:prSet/>
      <dgm:spPr/>
      <dgm:t>
        <a:bodyPr/>
        <a:lstStyle/>
        <a:p>
          <a:endParaRPr lang="en-US"/>
        </a:p>
      </dgm:t>
    </dgm:pt>
    <dgm:pt modelId="{22A1FFBC-68E0-4C5C-883B-BE22EF6E994E}" type="sibTrans" cxnId="{67BCC2D9-D117-4C30-AF50-F26A7995CFB4}">
      <dgm:prSet/>
      <dgm:spPr/>
      <dgm:t>
        <a:bodyPr/>
        <a:lstStyle/>
        <a:p>
          <a:endParaRPr lang="en-US"/>
        </a:p>
      </dgm:t>
    </dgm:pt>
    <dgm:pt modelId="{655DE441-D320-4BAA-AA6C-314ED2EBDA92}" type="pres">
      <dgm:prSet presAssocID="{13213083-C9BB-4328-AF53-1431B943663D}" presName="root" presStyleCnt="0">
        <dgm:presLayoutVars>
          <dgm:dir/>
          <dgm:resizeHandles val="exact"/>
        </dgm:presLayoutVars>
      </dgm:prSet>
      <dgm:spPr/>
    </dgm:pt>
    <dgm:pt modelId="{2C39025E-7F24-4DDD-8F13-83B2333C8B8D}" type="pres">
      <dgm:prSet presAssocID="{DEFDD433-4071-4704-B819-BC131FEF9958}" presName="compNode" presStyleCnt="0"/>
      <dgm:spPr/>
    </dgm:pt>
    <dgm:pt modelId="{745B2CB9-DF62-4799-9044-BA1810AD22BC}" type="pres">
      <dgm:prSet presAssocID="{DEFDD433-4071-4704-B819-BC131FEF9958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E0BAD75-5ED4-43F4-AA5A-37A169FFF613}" type="pres">
      <dgm:prSet presAssocID="{DEFDD433-4071-4704-B819-BC131FEF995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ADA88483-37F3-4717-98E1-7F678AEB5F5E}" type="pres">
      <dgm:prSet presAssocID="{DEFDD433-4071-4704-B819-BC131FEF9958}" presName="spaceRect" presStyleCnt="0"/>
      <dgm:spPr/>
    </dgm:pt>
    <dgm:pt modelId="{477FA717-AA0B-41BA-8FB3-CF9BCD8CA138}" type="pres">
      <dgm:prSet presAssocID="{DEFDD433-4071-4704-B819-BC131FEF9958}" presName="textRect" presStyleLbl="revTx" presStyleIdx="0" presStyleCnt="2">
        <dgm:presLayoutVars>
          <dgm:chMax val="1"/>
          <dgm:chPref val="1"/>
        </dgm:presLayoutVars>
      </dgm:prSet>
      <dgm:spPr/>
    </dgm:pt>
    <dgm:pt modelId="{50F96961-9E8D-441F-8897-3D435FD39912}" type="pres">
      <dgm:prSet presAssocID="{333CDD10-F52E-4CF3-95FF-FD729314E828}" presName="sibTrans" presStyleCnt="0"/>
      <dgm:spPr/>
    </dgm:pt>
    <dgm:pt modelId="{049F9569-DC8D-48F8-A571-D75630EB4D3A}" type="pres">
      <dgm:prSet presAssocID="{BC282DB6-4586-4A66-91C2-4497A768B2B2}" presName="compNode" presStyleCnt="0"/>
      <dgm:spPr/>
    </dgm:pt>
    <dgm:pt modelId="{F2BFBEB3-8AC2-4A68-9439-7B4C3DBFCDC1}" type="pres">
      <dgm:prSet presAssocID="{BC282DB6-4586-4A66-91C2-4497A768B2B2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DD5F3DD9-04F0-4B86-B362-FF65CD63ACA1}" type="pres">
      <dgm:prSet presAssocID="{BC282DB6-4586-4A66-91C2-4497A768B2B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EA0D287-D78A-4F1D-937C-E6D73F8C267E}" type="pres">
      <dgm:prSet presAssocID="{BC282DB6-4586-4A66-91C2-4497A768B2B2}" presName="spaceRect" presStyleCnt="0"/>
      <dgm:spPr/>
    </dgm:pt>
    <dgm:pt modelId="{D94D4494-3D64-4DAC-AE16-2DFF30684299}" type="pres">
      <dgm:prSet presAssocID="{BC282DB6-4586-4A66-91C2-4497A768B2B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86E1820-62A6-4BD1-86DF-F4032AABC97F}" srcId="{13213083-C9BB-4328-AF53-1431B943663D}" destId="{DEFDD433-4071-4704-B819-BC131FEF9958}" srcOrd="0" destOrd="0" parTransId="{4C4C8750-CB57-4526-A495-B48BD3BB8A77}" sibTransId="{333CDD10-F52E-4CF3-95FF-FD729314E828}"/>
    <dgm:cxn modelId="{B9D3E2A0-2720-493F-98CF-58CD178143E1}" type="presOf" srcId="{13213083-C9BB-4328-AF53-1431B943663D}" destId="{655DE441-D320-4BAA-AA6C-314ED2EBDA92}" srcOrd="0" destOrd="0" presId="urn:microsoft.com/office/officeart/2018/5/layout/IconLeafLabelList"/>
    <dgm:cxn modelId="{B7E1EDD2-DE4E-40C2-BADD-0EB2F729A657}" type="presOf" srcId="{BC282DB6-4586-4A66-91C2-4497A768B2B2}" destId="{D94D4494-3D64-4DAC-AE16-2DFF30684299}" srcOrd="0" destOrd="0" presId="urn:microsoft.com/office/officeart/2018/5/layout/IconLeafLabelList"/>
    <dgm:cxn modelId="{5858BDD6-5044-49E6-A60A-7BFFC71FDA60}" type="presOf" srcId="{DEFDD433-4071-4704-B819-BC131FEF9958}" destId="{477FA717-AA0B-41BA-8FB3-CF9BCD8CA138}" srcOrd="0" destOrd="0" presId="urn:microsoft.com/office/officeart/2018/5/layout/IconLeafLabelList"/>
    <dgm:cxn modelId="{67BCC2D9-D117-4C30-AF50-F26A7995CFB4}" srcId="{13213083-C9BB-4328-AF53-1431B943663D}" destId="{BC282DB6-4586-4A66-91C2-4497A768B2B2}" srcOrd="1" destOrd="0" parTransId="{C926D648-6ECD-4F36-A9DE-3E55ED0FC844}" sibTransId="{22A1FFBC-68E0-4C5C-883B-BE22EF6E994E}"/>
    <dgm:cxn modelId="{DBA0FC02-24FB-4D43-8A2D-CCC6A2E93B1C}" type="presParOf" srcId="{655DE441-D320-4BAA-AA6C-314ED2EBDA92}" destId="{2C39025E-7F24-4DDD-8F13-83B2333C8B8D}" srcOrd="0" destOrd="0" presId="urn:microsoft.com/office/officeart/2018/5/layout/IconLeafLabelList"/>
    <dgm:cxn modelId="{433F6349-D7D7-43C7-8D66-ADBC947697E6}" type="presParOf" srcId="{2C39025E-7F24-4DDD-8F13-83B2333C8B8D}" destId="{745B2CB9-DF62-4799-9044-BA1810AD22BC}" srcOrd="0" destOrd="0" presId="urn:microsoft.com/office/officeart/2018/5/layout/IconLeafLabelList"/>
    <dgm:cxn modelId="{8FEE5D5A-7BC7-48C1-B844-AD2CDEECFA75}" type="presParOf" srcId="{2C39025E-7F24-4DDD-8F13-83B2333C8B8D}" destId="{FE0BAD75-5ED4-43F4-AA5A-37A169FFF613}" srcOrd="1" destOrd="0" presId="urn:microsoft.com/office/officeart/2018/5/layout/IconLeafLabelList"/>
    <dgm:cxn modelId="{937E8B88-19A4-4368-87D1-B497D4D6450B}" type="presParOf" srcId="{2C39025E-7F24-4DDD-8F13-83B2333C8B8D}" destId="{ADA88483-37F3-4717-98E1-7F678AEB5F5E}" srcOrd="2" destOrd="0" presId="urn:microsoft.com/office/officeart/2018/5/layout/IconLeafLabelList"/>
    <dgm:cxn modelId="{1A513741-B0E6-4132-9547-F18A5FD2B59D}" type="presParOf" srcId="{2C39025E-7F24-4DDD-8F13-83B2333C8B8D}" destId="{477FA717-AA0B-41BA-8FB3-CF9BCD8CA138}" srcOrd="3" destOrd="0" presId="urn:microsoft.com/office/officeart/2018/5/layout/IconLeafLabelList"/>
    <dgm:cxn modelId="{C324BDF1-A1BE-47E4-A6AA-9A559B999107}" type="presParOf" srcId="{655DE441-D320-4BAA-AA6C-314ED2EBDA92}" destId="{50F96961-9E8D-441F-8897-3D435FD39912}" srcOrd="1" destOrd="0" presId="urn:microsoft.com/office/officeart/2018/5/layout/IconLeafLabelList"/>
    <dgm:cxn modelId="{FB48DFE8-4891-4742-A380-C5C55E9A3CFB}" type="presParOf" srcId="{655DE441-D320-4BAA-AA6C-314ED2EBDA92}" destId="{049F9569-DC8D-48F8-A571-D75630EB4D3A}" srcOrd="2" destOrd="0" presId="urn:microsoft.com/office/officeart/2018/5/layout/IconLeafLabelList"/>
    <dgm:cxn modelId="{E5ED1F61-B0DF-41BD-BE97-D5C39CFCF0DE}" type="presParOf" srcId="{049F9569-DC8D-48F8-A571-D75630EB4D3A}" destId="{F2BFBEB3-8AC2-4A68-9439-7B4C3DBFCDC1}" srcOrd="0" destOrd="0" presId="urn:microsoft.com/office/officeart/2018/5/layout/IconLeafLabelList"/>
    <dgm:cxn modelId="{BBD2D27E-7E29-4C4E-8123-E76D44FF39FB}" type="presParOf" srcId="{049F9569-DC8D-48F8-A571-D75630EB4D3A}" destId="{DD5F3DD9-04F0-4B86-B362-FF65CD63ACA1}" srcOrd="1" destOrd="0" presId="urn:microsoft.com/office/officeart/2018/5/layout/IconLeafLabelList"/>
    <dgm:cxn modelId="{9A90813E-6F84-4D8F-801F-BD073E185BB2}" type="presParOf" srcId="{049F9569-DC8D-48F8-A571-D75630EB4D3A}" destId="{7EA0D287-D78A-4F1D-937C-E6D73F8C267E}" srcOrd="2" destOrd="0" presId="urn:microsoft.com/office/officeart/2018/5/layout/IconLeafLabelList"/>
    <dgm:cxn modelId="{0B8D1380-1541-4549-9152-82F937149550}" type="presParOf" srcId="{049F9569-DC8D-48F8-A571-D75630EB4D3A}" destId="{D94D4494-3D64-4DAC-AE16-2DFF3068429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B2CB9-DF62-4799-9044-BA1810AD22BC}">
      <dsp:nvSpPr>
        <dsp:cNvPr id="0" name=""/>
        <dsp:cNvSpPr/>
      </dsp:nvSpPr>
      <dsp:spPr>
        <a:xfrm>
          <a:off x="1723331" y="98734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BAD75-5ED4-43F4-AA5A-37A169FFF613}">
      <dsp:nvSpPr>
        <dsp:cNvPr id="0" name=""/>
        <dsp:cNvSpPr/>
      </dsp:nvSpPr>
      <dsp:spPr>
        <a:xfrm>
          <a:off x="2191331" y="56673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FA717-AA0B-41BA-8FB3-CF9BCD8CA138}">
      <dsp:nvSpPr>
        <dsp:cNvPr id="0" name=""/>
        <dsp:cNvSpPr/>
      </dsp:nvSpPr>
      <dsp:spPr>
        <a:xfrm>
          <a:off x="1021331" y="297873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LEARN HOW TO CREATE UNIQUE AND ENGAGING CONTENT</a:t>
          </a:r>
        </a:p>
      </dsp:txBody>
      <dsp:txXfrm>
        <a:off x="1021331" y="2978735"/>
        <a:ext cx="3600000" cy="720000"/>
      </dsp:txXfrm>
    </dsp:sp>
    <dsp:sp modelId="{F2BFBEB3-8AC2-4A68-9439-7B4C3DBFCDC1}">
      <dsp:nvSpPr>
        <dsp:cNvPr id="0" name=""/>
        <dsp:cNvSpPr/>
      </dsp:nvSpPr>
      <dsp:spPr>
        <a:xfrm>
          <a:off x="5953331" y="98734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F3DD9-04F0-4B86-B362-FF65CD63ACA1}">
      <dsp:nvSpPr>
        <dsp:cNvPr id="0" name=""/>
        <dsp:cNvSpPr/>
      </dsp:nvSpPr>
      <dsp:spPr>
        <a:xfrm>
          <a:off x="6421331" y="56673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D4494-3D64-4DAC-AE16-2DFF30684299}">
      <dsp:nvSpPr>
        <dsp:cNvPr id="0" name=""/>
        <dsp:cNvSpPr/>
      </dsp:nvSpPr>
      <dsp:spPr>
        <a:xfrm>
          <a:off x="5251331" y="297873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TO SHARE ON SOCIAL MEDIA</a:t>
          </a:r>
        </a:p>
      </dsp:txBody>
      <dsp:txXfrm>
        <a:off x="5251331" y="2978735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AF083-41F1-4D0B-9501-E2AA242EB669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6BEE9-25EB-48CA-A0B8-2893BD9DB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7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01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7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38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4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05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9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6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5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80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7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2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36076-60E8-4151-8027-521F7936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b="0" i="0" cap="none" spc="-150" dirty="0">
                <a:effectLst/>
              </a:rPr>
              <a:t>SOCIAL MEDIA TIPS</a:t>
            </a:r>
            <a:br>
              <a:rPr lang="en-US" sz="4400" b="0" i="0" cap="none" spc="-150" dirty="0">
                <a:effectLst/>
              </a:rPr>
            </a:br>
            <a:r>
              <a:rPr lang="en-US" sz="4400" b="0" i="0" cap="none" spc="-150" dirty="0">
                <a:effectLst/>
              </a:rPr>
              <a:t>WITH RICARDA FREYDEL</a:t>
            </a:r>
          </a:p>
        </p:txBody>
      </p:sp>
      <p:graphicFrame>
        <p:nvGraphicFramePr>
          <p:cNvPr id="6" name="Subtitle 2">
            <a:extLst>
              <a:ext uri="{FF2B5EF4-FFF2-40B4-BE49-F238E27FC236}">
                <a16:creationId xmlns:a16="http://schemas.microsoft.com/office/drawing/2014/main" id="{F53AC552-DA31-479A-AE55-51A59A41E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866827"/>
              </p:ext>
            </p:extLst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411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AFFF-6A46-4C41-9E69-D753C5DC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61" y="937150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en-US" sz="7200" b="1" cap="all" dirty="0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WAVELLO</a:t>
            </a:r>
            <a:endParaRPr lang="en-US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48496D-C6D8-4746-81EA-C2176D0257AD}"/>
              </a:ext>
            </a:extLst>
          </p:cNvPr>
          <p:cNvSpPr txBox="1"/>
          <p:nvPr/>
        </p:nvSpPr>
        <p:spPr>
          <a:xfrm>
            <a:off x="7940499" y="2293510"/>
            <a:ext cx="30585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 SEEN!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2D2E2F"/>
                </a:solidFill>
                <a:effectLst/>
                <a:latin typeface="Axiforma"/>
              </a:rPr>
              <a:t>Wavello is a VRS call supported with video – everyone on the call, including the Deaf person, the hearing person, and the interpreter, can be seen.</a:t>
            </a:r>
            <a:endParaRPr lang="en-US" dirty="0"/>
          </a:p>
        </p:txBody>
      </p:sp>
      <p:pic>
        <p:nvPicPr>
          <p:cNvPr id="6" name="Picture 5" descr="A picture containing indoor, person, table, person&#10;&#10;Description automatically generated">
            <a:extLst>
              <a:ext uri="{FF2B5EF4-FFF2-40B4-BE49-F238E27FC236}">
                <a16:creationId xmlns:a16="http://schemas.microsoft.com/office/drawing/2014/main" id="{B309B20B-3431-4266-9A19-287F340C9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372" y="2148840"/>
            <a:ext cx="5799992" cy="362499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FF55A3D-7500-4AB8-8BAF-2156D6267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865" y="1202678"/>
            <a:ext cx="825305" cy="82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0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AFFF-6A46-4C41-9E69-D753C5DC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12" y="126610"/>
            <a:ext cx="9875520" cy="1356360"/>
          </a:xfrm>
        </p:spPr>
        <p:txBody>
          <a:bodyPr/>
          <a:lstStyle/>
          <a:p>
            <a:pPr algn="ctr"/>
            <a:r>
              <a:rPr lang="en-US" sz="4400" b="1" cap="all" dirty="0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CONFERENCE CALLS</a:t>
            </a:r>
            <a:endParaRPr lang="en-US" dirty="0"/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E27C6B56-F303-4025-9933-041CD0283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12" y="1246818"/>
            <a:ext cx="6063762" cy="51975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88A320-C8EC-4C9C-A47B-FCCA7830BE4E}"/>
              </a:ext>
            </a:extLst>
          </p:cNvPr>
          <p:cNvSpPr txBox="1"/>
          <p:nvPr/>
        </p:nvSpPr>
        <p:spPr>
          <a:xfrm>
            <a:off x="7221414" y="2266122"/>
            <a:ext cx="399317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2D2E2F"/>
                </a:solidFill>
                <a:effectLst/>
                <a:latin typeface="Axiforma"/>
              </a:rPr>
              <a:t>Have ideas or content to share with your peers? Do you need to use </a:t>
            </a:r>
            <a:r>
              <a:rPr lang="en-US" b="1" i="0" dirty="0">
                <a:solidFill>
                  <a:srgbClr val="2D2E2F"/>
                </a:solidFill>
                <a:effectLst/>
                <a:latin typeface="Axiforma"/>
              </a:rPr>
              <a:t>Zoom</a:t>
            </a:r>
            <a:r>
              <a:rPr lang="en-US" b="0" i="0" dirty="0">
                <a:solidFill>
                  <a:srgbClr val="2D2E2F"/>
                </a:solidFill>
                <a:effectLst/>
                <a:latin typeface="Axiforma"/>
              </a:rPr>
              <a:t>, </a:t>
            </a:r>
            <a:r>
              <a:rPr lang="en-US" b="1" i="0" dirty="0">
                <a:solidFill>
                  <a:srgbClr val="2D2E2F"/>
                </a:solidFill>
                <a:effectLst/>
                <a:latin typeface="Axiforma"/>
              </a:rPr>
              <a:t>Google chat</a:t>
            </a:r>
            <a:r>
              <a:rPr lang="en-US" b="0" i="0" dirty="0">
                <a:solidFill>
                  <a:srgbClr val="2D2E2F"/>
                </a:solidFill>
                <a:effectLst/>
                <a:latin typeface="Axiforma"/>
              </a:rPr>
              <a:t>, </a:t>
            </a:r>
            <a:r>
              <a:rPr lang="en-US" b="1" i="0" dirty="0">
                <a:solidFill>
                  <a:srgbClr val="2D2E2F"/>
                </a:solidFill>
                <a:effectLst/>
                <a:latin typeface="Axiforma"/>
              </a:rPr>
              <a:t>Teams</a:t>
            </a:r>
            <a:r>
              <a:rPr lang="en-US" b="0" i="0" dirty="0">
                <a:solidFill>
                  <a:srgbClr val="2D2E2F"/>
                </a:solidFill>
                <a:effectLst/>
                <a:latin typeface="Axiforma"/>
              </a:rPr>
              <a:t>, or another conference call platform? Our Sorenson Relay interpreters are always ready to interpret your call. Simply enter the Dial-in number for your meeting on your nTouch device. A Sorenson Relay interpreter will call into your meeting via audio and interpret for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3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AFFF-6A46-4C41-9E69-D753C5DC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655" y="948244"/>
            <a:ext cx="9875520" cy="135636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all" dirty="0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The fun part!</a:t>
            </a:r>
            <a:br>
              <a:rPr lang="en-US" b="1" cap="all" dirty="0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</a:br>
            <a:r>
              <a:rPr lang="en-US" b="1" cap="all" dirty="0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How to develop or improve your social media presence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DD72D-2321-4598-83E6-E5254C84E000}"/>
              </a:ext>
            </a:extLst>
          </p:cNvPr>
          <p:cNvSpPr txBox="1"/>
          <p:nvPr/>
        </p:nvSpPr>
        <p:spPr>
          <a:xfrm>
            <a:off x="1431235" y="2888974"/>
            <a:ext cx="9223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what you LOVE! You need to know your stuff!</a:t>
            </a:r>
          </a:p>
          <a:p>
            <a:endParaRPr lang="en-US" sz="2400" dirty="0"/>
          </a:p>
          <a:p>
            <a:r>
              <a:rPr lang="en-US" sz="2400" dirty="0"/>
              <a:t>KNOW your customer base/demographics.</a:t>
            </a:r>
          </a:p>
          <a:p>
            <a:endParaRPr lang="en-US" sz="2400" dirty="0"/>
          </a:p>
          <a:p>
            <a:r>
              <a:rPr lang="en-US" sz="2400" dirty="0"/>
              <a:t>STAND out from the rest! </a:t>
            </a:r>
          </a:p>
          <a:p>
            <a:endParaRPr lang="en-US" sz="2400" dirty="0"/>
          </a:p>
          <a:p>
            <a:r>
              <a:rPr lang="en-US" sz="2400" dirty="0"/>
              <a:t>KEEP the followers/customers coming back for more.</a:t>
            </a:r>
          </a:p>
        </p:txBody>
      </p:sp>
    </p:spTree>
    <p:extLst>
      <p:ext uri="{BB962C8B-B14F-4D97-AF65-F5344CB8AC3E}">
        <p14:creationId xmlns:p14="http://schemas.microsoft.com/office/powerpoint/2010/main" val="81518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24AE04-830A-4845-AB22-EAA89F4296CB}"/>
              </a:ext>
            </a:extLst>
          </p:cNvPr>
          <p:cNvSpPr txBox="1"/>
          <p:nvPr/>
        </p:nvSpPr>
        <p:spPr>
          <a:xfrm>
            <a:off x="477079" y="516424"/>
            <a:ext cx="10106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Arial Black" panose="020B0A04020102020204" pitchFamily="34" charset="0"/>
              </a:rPr>
              <a:t>WHAT MAKES CONTENT GOOD?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01B6A-FBF3-4E0E-9202-C31E5233C968}"/>
              </a:ext>
            </a:extLst>
          </p:cNvPr>
          <p:cNvSpPr txBox="1"/>
          <p:nvPr/>
        </p:nvSpPr>
        <p:spPr>
          <a:xfrm>
            <a:off x="3312993" y="1850112"/>
            <a:ext cx="6069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GOOD PICTURES / VIDEOS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A3C1A7-1F12-4ADD-9709-CC4568BAE12B}"/>
              </a:ext>
            </a:extLst>
          </p:cNvPr>
          <p:cNvSpPr txBox="1"/>
          <p:nvPr/>
        </p:nvSpPr>
        <p:spPr>
          <a:xfrm flipH="1">
            <a:off x="3312992" y="3121966"/>
            <a:ext cx="7050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PEOPLE DON’T JUST SHARE INFORMATION. THEY SHARE STORIES.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E5CDD-B6DA-446E-BE02-9CA011614B54}"/>
              </a:ext>
            </a:extLst>
          </p:cNvPr>
          <p:cNvSpPr txBox="1"/>
          <p:nvPr/>
        </p:nvSpPr>
        <p:spPr>
          <a:xfrm>
            <a:off x="3277525" y="4229184"/>
            <a:ext cx="68206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KIND OF STORIES?</a:t>
            </a:r>
          </a:p>
          <a:p>
            <a:r>
              <a:rPr lang="en-US" sz="3200" dirty="0"/>
              <a:t>NEWS, TRENDING ISSUES, HUMOR, ENTERTAINMENT, GUEST STARS, COLLABORATIONS, ETC</a:t>
            </a:r>
          </a:p>
        </p:txBody>
      </p:sp>
      <p:pic>
        <p:nvPicPr>
          <p:cNvPr id="6" name="Graphic 5" descr="Comment Like">
            <a:extLst>
              <a:ext uri="{FF2B5EF4-FFF2-40B4-BE49-F238E27FC236}">
                <a16:creationId xmlns:a16="http://schemas.microsoft.com/office/drawing/2014/main" id="{481A3260-9D08-41E2-ABE3-1AE521EF6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79" y="957898"/>
            <a:ext cx="2800446" cy="2800446"/>
          </a:xfrm>
          <a:prstGeom prst="rect">
            <a:avLst/>
          </a:prstGeom>
        </p:spPr>
      </p:pic>
      <p:pic>
        <p:nvPicPr>
          <p:cNvPr id="12" name="Graphic 11" descr="Comment Heart">
            <a:extLst>
              <a:ext uri="{FF2B5EF4-FFF2-40B4-BE49-F238E27FC236}">
                <a16:creationId xmlns:a16="http://schemas.microsoft.com/office/drawing/2014/main" id="{38E976F0-4A2F-453F-A13A-22152A630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3565" y="2889357"/>
            <a:ext cx="3010745" cy="301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1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59643A-F644-4C39-B926-1EAF0887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6600" b="1" cap="all" dirty="0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FREQUENCY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F843E1-B3D7-43FB-8457-022FDACF7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OFTEN DO YOU POST?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4CDAA9-045B-45A0-AF27-FE62B981D4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don’t want to spam or infrequently post.</a:t>
            </a:r>
          </a:p>
          <a:p>
            <a:r>
              <a:rPr lang="en-US" dirty="0"/>
              <a:t>Study and understand the time it takes to hit the mass audience.</a:t>
            </a:r>
          </a:p>
          <a:p>
            <a:r>
              <a:rPr lang="en-US" dirty="0"/>
              <a:t>Know your magic number (48 hours for me in my personal experience).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8BD3A6-B731-4D5E-A2F2-6D1DEEF6B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WHEN DO YOU POST?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D6B964-C2EC-48A4-8B6D-8EFA48BB3C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Find out the best times for your audience.</a:t>
            </a:r>
          </a:p>
          <a:p>
            <a:r>
              <a:rPr lang="en-US" dirty="0"/>
              <a:t>Know your peak days and peak times.</a:t>
            </a:r>
          </a:p>
          <a:p>
            <a:r>
              <a:rPr lang="en-US" dirty="0"/>
              <a:t>Figure out which day/time that your followers engage with your content the most.</a:t>
            </a:r>
          </a:p>
        </p:txBody>
      </p:sp>
    </p:spTree>
    <p:extLst>
      <p:ext uri="{BB962C8B-B14F-4D97-AF65-F5344CB8AC3E}">
        <p14:creationId xmlns:p14="http://schemas.microsoft.com/office/powerpoint/2010/main" val="1961592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D4DC4F-ECC8-4969-8848-23D9E79E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cap="all" dirty="0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How to engage with your customers/followers: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595602-C1FD-4097-BB89-B1C2B9C30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3E5C"/>
                </a:solidFill>
                <a:effectLst/>
                <a:latin typeface="AeonikRegular"/>
              </a:rPr>
              <a:t>Commenting on posts and/or replying to comments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3E5C"/>
                </a:solidFill>
                <a:effectLst/>
                <a:latin typeface="AeonikRegular"/>
              </a:rPr>
              <a:t>Starting and participating in conversations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3E5C"/>
                </a:solidFill>
                <a:effectLst/>
                <a:latin typeface="AeonikRegular"/>
              </a:rPr>
              <a:t>Sharing relevant information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3E5C"/>
                </a:solidFill>
                <a:effectLst/>
                <a:latin typeface="AeonikRegular"/>
              </a:rPr>
              <a:t>Posing and answering questions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3E5C"/>
                </a:solidFill>
                <a:effectLst/>
                <a:latin typeface="AeonikRegular"/>
              </a:rPr>
              <a:t>Addressing complaints and criticisms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3E5C"/>
                </a:solidFill>
                <a:effectLst/>
                <a:latin typeface="AeonikRegular"/>
              </a:rPr>
              <a:t>Showing appreciation for followers/customers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b="1" u="sng" dirty="0"/>
              <a:t>REMEMBER!</a:t>
            </a:r>
            <a:r>
              <a:rPr lang="en-US" dirty="0"/>
              <a:t> Social Media does not mean posting something then walking away. To be effective you must </a:t>
            </a:r>
            <a:r>
              <a:rPr lang="en-US" b="1" dirty="0"/>
              <a:t>ENGAGE</a:t>
            </a:r>
            <a:r>
              <a:rPr lang="en-US" dirty="0"/>
              <a:t> with your customers and/or followers!</a:t>
            </a:r>
          </a:p>
        </p:txBody>
      </p:sp>
    </p:spTree>
    <p:extLst>
      <p:ext uri="{BB962C8B-B14F-4D97-AF65-F5344CB8AC3E}">
        <p14:creationId xmlns:p14="http://schemas.microsoft.com/office/powerpoint/2010/main" val="426488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ED4DC4F-ECC8-4969-8848-23D9E79E6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cap="all" dirty="0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conclusion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9595602-C1FD-4097-BB89-B1C2B9C30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9922" y="1739348"/>
            <a:ext cx="9872871" cy="4038600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3E5C"/>
                </a:solidFill>
                <a:effectLst/>
                <a:latin typeface="AeonikRegular"/>
              </a:rPr>
              <a:t>KNOW your platforms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3E5C"/>
                </a:solidFill>
                <a:effectLst/>
                <a:latin typeface="AeonikRegular"/>
              </a:rPr>
              <a:t>IMPROVE your social media presence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3E5C"/>
                </a:solidFill>
                <a:latin typeface="AeonikRegular"/>
              </a:rPr>
              <a:t>IMPLEMENT your strategies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3E5C"/>
                </a:solidFill>
                <a:latin typeface="AeonikRegular"/>
              </a:rPr>
              <a:t>STUDY the peak days/times for your social media account(s)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83E5C"/>
                </a:solidFill>
                <a:effectLst/>
                <a:latin typeface="AeonikRegular"/>
              </a:rPr>
              <a:t>ENGAGE with your followers/customers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3E5C"/>
                </a:solidFill>
                <a:latin typeface="AeonikRegular"/>
              </a:rPr>
              <a:t>CREATE goals (more engagements, more likes, better metrics, etc.)</a:t>
            </a:r>
            <a:endParaRPr lang="en-US" b="0" i="0" dirty="0">
              <a:solidFill>
                <a:srgbClr val="283E5C"/>
              </a:solidFill>
              <a:effectLst/>
              <a:latin typeface="AeonikRegular"/>
            </a:endParaRPr>
          </a:p>
          <a:p>
            <a:pPr marL="45720" indent="0" algn="l">
              <a:buNone/>
            </a:pPr>
            <a:endParaRPr lang="en-US" dirty="0">
              <a:solidFill>
                <a:srgbClr val="283E5C"/>
              </a:solidFill>
              <a:latin typeface="AeonikRegular"/>
            </a:endParaRPr>
          </a:p>
          <a:p>
            <a:pPr marL="45720" indent="0" algn="l">
              <a:buNone/>
            </a:pPr>
            <a:r>
              <a:rPr lang="en-US" dirty="0">
                <a:solidFill>
                  <a:srgbClr val="283E5C"/>
                </a:solidFill>
                <a:latin typeface="AeonikRegular"/>
              </a:rPr>
              <a:t>Sorenson is here with you to help you with our products and services.</a:t>
            </a:r>
          </a:p>
          <a:p>
            <a:pPr marL="45720" indent="0" algn="l">
              <a:buNone/>
            </a:pPr>
            <a:r>
              <a:rPr lang="en-US" dirty="0">
                <a:solidFill>
                  <a:srgbClr val="283E5C"/>
                </a:solidFill>
                <a:latin typeface="AeonikRegular"/>
              </a:rPr>
              <a:t>Please visit www.sorenson.com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FC3131-B2FE-496E-B9BA-F17435F12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74478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1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278EA84-AA47-4E64-9AEA-745F57EAD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79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55A3D311-5198-4AE1-A195-642105676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F51B99-DAB3-48E9-886E-A1A6A627B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8670" y="1156959"/>
            <a:ext cx="4195500" cy="4557795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en-US" dirty="0"/>
              <a:t>WHAT IS SOCIAL MEDIA?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B67FA-C23B-4DA3-9004-43C04E927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8217" y="625775"/>
            <a:ext cx="3391467" cy="5258429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/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054535-C006-4CBD-B555-2D26AE62C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828800"/>
            <a:ext cx="0" cy="32004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9463F1-5319-40C2-8FE5-279251EB7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37" y="496732"/>
            <a:ext cx="1610502" cy="1610502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6877B64-09FE-4302-BEA5-60847EDE6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430" y="493419"/>
            <a:ext cx="1610502" cy="1610502"/>
          </a:xfrm>
          <a:prstGeom prst="rect">
            <a:avLst/>
          </a:prstGeom>
        </p:spPr>
      </p:pic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8DC38A38-9F40-4DD3-ABD5-7E4BB2DB5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37" y="2278977"/>
            <a:ext cx="1727549" cy="1727549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F676C2C-37A4-4E7D-96DF-7FA78B147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1430" y="2350452"/>
            <a:ext cx="1584600" cy="15846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11DDE16-3CDE-4CEF-AB5D-10A007CAF3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791" y="494767"/>
            <a:ext cx="1609154" cy="1609154"/>
          </a:xfrm>
          <a:prstGeom prst="rect">
            <a:avLst/>
          </a:prstGeom>
        </p:spPr>
      </p:pic>
      <p:pic>
        <p:nvPicPr>
          <p:cNvPr id="17" name="Content Placeholder 7" descr="A picture containing logo&#10;&#10;Description automatically generated">
            <a:extLst>
              <a:ext uri="{FF2B5EF4-FFF2-40B4-BE49-F238E27FC236}">
                <a16:creationId xmlns:a16="http://schemas.microsoft.com/office/drawing/2014/main" id="{3EE72F61-6A35-4D79-B9C7-96C8C6C266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2534" y="3935052"/>
            <a:ext cx="2143125" cy="2143125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8EABB5E-0546-4F24-AE5B-C27D2940FC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9791" y="2350452"/>
            <a:ext cx="1484606" cy="148460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BCE06F47-C8CF-4EC3-B66F-90C835D990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1362" y="4185576"/>
            <a:ext cx="2619375" cy="1743075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3E6EF3E-8351-4D7F-B2C6-5258F57FC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568" y="4253413"/>
            <a:ext cx="1506871" cy="150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71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7">
            <a:extLst>
              <a:ext uri="{FF2B5EF4-FFF2-40B4-BE49-F238E27FC236}">
                <a16:creationId xmlns:a16="http://schemas.microsoft.com/office/drawing/2014/main" id="{9ECCD743-E5A0-429C-B422-8C02CD222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19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55058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D7B44-BC97-4938-B5AA-FF1E5DC1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09" y="873457"/>
            <a:ext cx="3273042" cy="52225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Arial Black" panose="020B0A04020102020204" pitchFamily="34" charset="0"/>
              </a:rPr>
              <a:t>Who am I?</a:t>
            </a:r>
            <a:br>
              <a:rPr lang="en-US" sz="2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br>
              <a:rPr lang="en-US" sz="2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en-US" sz="2800" dirty="0">
                <a:solidFill>
                  <a:srgbClr val="FFFFFF"/>
                </a:solidFill>
                <a:latin typeface="Arial Black" panose="020B0A04020102020204" pitchFamily="34" charset="0"/>
              </a:rPr>
              <a:t>Ricarda Freydel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AB0D2-411A-4044-B99E-537F95686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95081" y="873457"/>
            <a:ext cx="6020790" cy="52225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MY BACKGROUND WITH SOCIAL MEDIA</a:t>
            </a:r>
          </a:p>
          <a:p>
            <a:pPr algn="ctr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	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                                             </a:t>
            </a:r>
            <a:r>
              <a:rPr lang="en-US" sz="2000" b="1" dirty="0"/>
              <a:t>Rica’s Home 19.2K followers</a:t>
            </a:r>
          </a:p>
          <a:p>
            <a:pPr algn="ctr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		          </a:t>
            </a:r>
            <a:r>
              <a:rPr lang="en-US" sz="2000" b="1" dirty="0"/>
              <a:t>@justricarda 30.7K followers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		          @rica_life</a:t>
            </a:r>
          </a:p>
          <a:p>
            <a:pPr algn="ctr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9B595D-6FA2-44C1-BBC9-D58C79237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493624"/>
            <a:ext cx="1071563" cy="10715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976A51-F4AB-4EBD-A50F-A5F7395D3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224" y="4077467"/>
            <a:ext cx="1207113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78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9ECCD743-E5A0-429C-B422-8C02CD222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D30964D-A3EC-4111-8BF7-383360089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AD5F002-7984-4D12-818E-C9D041054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47">
            <a:extLst>
              <a:ext uri="{FF2B5EF4-FFF2-40B4-BE49-F238E27FC236}">
                <a16:creationId xmlns:a16="http://schemas.microsoft.com/office/drawing/2014/main" id="{E01631EF-15E1-48EF-9924-09DC488BD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3" name="Rectangle 49">
            <a:extLst>
              <a:ext uri="{FF2B5EF4-FFF2-40B4-BE49-F238E27FC236}">
                <a16:creationId xmlns:a16="http://schemas.microsoft.com/office/drawing/2014/main" id="{F324104A-EE89-4314-9D93-42AD78292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D7B44-BC97-4938-B5AA-FF1E5DC1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42" y="773162"/>
            <a:ext cx="12192001" cy="227789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85000"/>
              </a:lnSpc>
            </a:pPr>
            <a:r>
              <a:rPr kumimoji="0" lang="en-US" sz="44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How did I start? How am I doing now?</a:t>
            </a:r>
            <a:br>
              <a:rPr kumimoji="0" lang="en-US" sz="44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</a:br>
            <a:br>
              <a:rPr kumimoji="0" lang="en-US" sz="44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</a:br>
            <a:br>
              <a:rPr kumimoji="0" lang="en-US" sz="44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4400" b="1" i="0" u="none" strike="noStrike" kern="1200" cap="all" spc="0" normalizeH="0" baseline="0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>
                <a:outerShdw dist="38100" dir="2700000" algn="tl" rotWithShape="0">
                  <a:srgbClr val="DF5327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5BDA739-071F-4DC2-AB97-8D9882F34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842" y="1457872"/>
            <a:ext cx="8861619" cy="479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55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FA31-59D0-435F-89EF-549C5B55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IS SOCIAL MEDIA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85CF0-516B-4293-807D-D3A19D274977}"/>
              </a:ext>
            </a:extLst>
          </p:cNvPr>
          <p:cNvSpPr txBox="1"/>
          <p:nvPr/>
        </p:nvSpPr>
        <p:spPr>
          <a:xfrm>
            <a:off x="1298713" y="1965960"/>
            <a:ext cx="9462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can increase influence, inform, sell/promote to your followers and much more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65C08-5944-47FC-9D45-85CDB3ED3199}"/>
              </a:ext>
            </a:extLst>
          </p:cNvPr>
          <p:cNvSpPr txBox="1"/>
          <p:nvPr/>
        </p:nvSpPr>
        <p:spPr>
          <a:xfrm>
            <a:off x="1298713" y="3429000"/>
            <a:ext cx="9223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impact on our Deaf community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34A6E-41FE-48B8-BBE6-E74B93FB2B5E}"/>
              </a:ext>
            </a:extLst>
          </p:cNvPr>
          <p:cNvSpPr txBox="1"/>
          <p:nvPr/>
        </p:nvSpPr>
        <p:spPr>
          <a:xfrm>
            <a:off x="1298713" y="4606659"/>
            <a:ext cx="840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Please consider making it accessible to </a:t>
            </a:r>
            <a:r>
              <a:rPr lang="en-US" sz="3200" b="1" u="sng" dirty="0"/>
              <a:t>ALL</a:t>
            </a:r>
          </a:p>
        </p:txBody>
      </p:sp>
    </p:spTree>
    <p:extLst>
      <p:ext uri="{BB962C8B-B14F-4D97-AF65-F5344CB8AC3E}">
        <p14:creationId xmlns:p14="http://schemas.microsoft.com/office/powerpoint/2010/main" val="391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C3220CC-5433-4C6A-B73B-A5A26080B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DFFD5E-66DE-44F1-A5DE-5EFD4C486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DB2D498-AF35-4076-8C00-0D4FF10BF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76277E-2F78-40FA-A0BA-BD66E008B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C3B1C8-8BC3-49E6-A1DA-5EEF4CF95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5896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38AFFF-6A46-4C41-9E69-D753C5DC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930140"/>
            <a:ext cx="9966960" cy="1325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5100" b="1" cap="all" dirty="0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WHAT CAN SORENSON OFFER?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151D48C-EAD5-42D0-B335-D72A91856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" r="5100"/>
          <a:stretch/>
        </p:blipFill>
        <p:spPr>
          <a:xfrm>
            <a:off x="1447019" y="476333"/>
            <a:ext cx="8949006" cy="48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25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AFFF-6A46-4C41-9E69-D753C5DC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cap="all" dirty="0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WHAT CAN SORENSON OFFER?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DE115F-486A-47E0-A1EF-7602EB8467FC}"/>
              </a:ext>
            </a:extLst>
          </p:cNvPr>
          <p:cNvSpPr/>
          <p:nvPr/>
        </p:nvSpPr>
        <p:spPr>
          <a:xfrm>
            <a:off x="2522696" y="1965960"/>
            <a:ext cx="680205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GROUP CALLS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ESPANOL VRS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WAVELLO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CONFERENCE CALLS</a:t>
            </a:r>
          </a:p>
        </p:txBody>
      </p:sp>
    </p:spTree>
    <p:extLst>
      <p:ext uri="{BB962C8B-B14F-4D97-AF65-F5344CB8AC3E}">
        <p14:creationId xmlns:p14="http://schemas.microsoft.com/office/powerpoint/2010/main" val="7928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AFFF-6A46-4C41-9E69-D753C5DC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cap="all" dirty="0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GROUP CALLS</a:t>
            </a:r>
            <a:endParaRPr lang="en-US" sz="6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0F049-070F-47A5-A9EC-9464FE972C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10" y="1699448"/>
            <a:ext cx="6889341" cy="3929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C63C7D-932D-4B44-BE80-DB7B8D1ABFC3}"/>
              </a:ext>
            </a:extLst>
          </p:cNvPr>
          <p:cNvSpPr txBox="1"/>
          <p:nvPr/>
        </p:nvSpPr>
        <p:spPr>
          <a:xfrm>
            <a:off x="4614204" y="5753686"/>
            <a:ext cx="320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INCLUDE MORE. SEE MORE.</a:t>
            </a:r>
          </a:p>
        </p:txBody>
      </p:sp>
    </p:spTree>
    <p:extLst>
      <p:ext uri="{BB962C8B-B14F-4D97-AF65-F5344CB8AC3E}">
        <p14:creationId xmlns:p14="http://schemas.microsoft.com/office/powerpoint/2010/main" val="447082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8AFFF-6A46-4C41-9E69-D753C5DCA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12" y="126610"/>
            <a:ext cx="9875520" cy="1356360"/>
          </a:xfrm>
        </p:spPr>
        <p:txBody>
          <a:bodyPr/>
          <a:lstStyle/>
          <a:p>
            <a:pPr algn="ctr"/>
            <a:r>
              <a:rPr lang="en-US" sz="4400" b="1" cap="all" dirty="0">
                <a:ln w="15875">
                  <a:solidFill>
                    <a:sysClr val="window" lastClr="FFFFFF"/>
                  </a:solidFill>
                </a:ln>
                <a:effectLst>
                  <a:outerShdw dist="38100" dir="2700000" algn="tl" rotWithShape="0">
                    <a:srgbClr val="DF5327"/>
                  </a:outerShdw>
                </a:effectLst>
                <a:ea typeface="+mn-ea"/>
                <a:cs typeface="+mn-cs"/>
              </a:rPr>
              <a:t>ESPANOL VRS</a:t>
            </a:r>
            <a:endParaRPr lang="en-US" dirty="0"/>
          </a:p>
        </p:txBody>
      </p:sp>
      <p:pic>
        <p:nvPicPr>
          <p:cNvPr id="5" name="Picture 4" descr="Two people looking at a screen&#10;&#10;Description automatically generated">
            <a:extLst>
              <a:ext uri="{FF2B5EF4-FFF2-40B4-BE49-F238E27FC236}">
                <a16:creationId xmlns:a16="http://schemas.microsoft.com/office/drawing/2014/main" id="{3FB07867-249E-4284-AB46-CE387327C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12" y="1482969"/>
            <a:ext cx="10237176" cy="498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6501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544</Words>
  <Application>Microsoft Office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AeonikRegular</vt:lpstr>
      <vt:lpstr>Arial</vt:lpstr>
      <vt:lpstr>Arial Black</vt:lpstr>
      <vt:lpstr>Axiforma</vt:lpstr>
      <vt:lpstr>Calibri</vt:lpstr>
      <vt:lpstr>Corbel</vt:lpstr>
      <vt:lpstr>Basis</vt:lpstr>
      <vt:lpstr>SOCIAL MEDIA TIPS WITH RICARDA FREYDEL</vt:lpstr>
      <vt:lpstr>WHAT IS SOCIAL MEDIA?</vt:lpstr>
      <vt:lpstr>Who am I?  Ricarda Freydel</vt:lpstr>
      <vt:lpstr>How did I start? How am I doing now?   </vt:lpstr>
      <vt:lpstr>WHY IS SOCIAL MEDIA IMPORTANT?</vt:lpstr>
      <vt:lpstr>WHAT CAN SORENSON OFFER?</vt:lpstr>
      <vt:lpstr>WHAT CAN SORENSON OFFER?</vt:lpstr>
      <vt:lpstr>GROUP CALLS</vt:lpstr>
      <vt:lpstr>ESPANOL VRS</vt:lpstr>
      <vt:lpstr>WAVELLO</vt:lpstr>
      <vt:lpstr>CONFERENCE CALLS</vt:lpstr>
      <vt:lpstr>The fun part! How to develop or improve your social media presence</vt:lpstr>
      <vt:lpstr>PowerPoint Presentation</vt:lpstr>
      <vt:lpstr>FREQUENCY</vt:lpstr>
      <vt:lpstr>How to engage with your customers/followers: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TIPS WITH RICARDA FREYDEL</dc:title>
  <dc:creator>Ricarda Freydel</dc:creator>
  <cp:lastModifiedBy>Ricarda Freydel</cp:lastModifiedBy>
  <cp:revision>10</cp:revision>
  <dcterms:created xsi:type="dcterms:W3CDTF">2020-10-09T17:23:35Z</dcterms:created>
  <dcterms:modified xsi:type="dcterms:W3CDTF">2020-10-13T21:52:58Z</dcterms:modified>
</cp:coreProperties>
</file>